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57" r:id="rId6"/>
    <p:sldId id="258" r:id="rId7"/>
    <p:sldId id="268" r:id="rId8"/>
    <p:sldId id="259" r:id="rId9"/>
    <p:sldId id="260" r:id="rId10"/>
    <p:sldId id="261" r:id="rId11"/>
    <p:sldId id="262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1" r:id="rId21"/>
    <p:sldId id="278" r:id="rId22"/>
    <p:sldId id="279" r:id="rId23"/>
    <p:sldId id="280" r:id="rId24"/>
    <p:sldId id="26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14C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38D4-E54C-485D-80D6-4CAFC265AE6F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400C-C1F3-4586-9F44-78F542A4B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38D4-E54C-485D-80D6-4CAFC265AE6F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400C-C1F3-4586-9F44-78F542A4B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38D4-E54C-485D-80D6-4CAFC265AE6F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400C-C1F3-4586-9F44-78F542A4B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38D4-E54C-485D-80D6-4CAFC265AE6F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400C-C1F3-4586-9F44-78F542A4B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38D4-E54C-485D-80D6-4CAFC265AE6F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400C-C1F3-4586-9F44-78F542A4B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38D4-E54C-485D-80D6-4CAFC265AE6F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400C-C1F3-4586-9F44-78F542A4B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38D4-E54C-485D-80D6-4CAFC265AE6F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400C-C1F3-4586-9F44-78F542A4B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38D4-E54C-485D-80D6-4CAFC265AE6F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400C-C1F3-4586-9F44-78F542A4B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38D4-E54C-485D-80D6-4CAFC265AE6F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400C-C1F3-4586-9F44-78F542A4B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38D4-E54C-485D-80D6-4CAFC265AE6F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400C-C1F3-4586-9F44-78F542A4BD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38D4-E54C-485D-80D6-4CAFC265AE6F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E69400C-C1F3-4586-9F44-78F542A4BD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7A38D4-E54C-485D-80D6-4CAFC265AE6F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69400C-C1F3-4586-9F44-78F542A4BD5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371600"/>
            <a:ext cx="8568952" cy="1828800"/>
          </a:xfrm>
        </p:spPr>
        <p:txBody>
          <a:bodyPr>
            <a:normAutofit/>
          </a:bodyPr>
          <a:lstStyle/>
          <a:p>
            <a:pPr algn="ctr"/>
            <a:r>
              <a:rPr lang="ru-RU" sz="3500" dirty="0" smtClean="0">
                <a:solidFill>
                  <a:schemeClr val="tx1"/>
                </a:solidFill>
              </a:rPr>
              <a:t>Об участии  МОУ ДО «</a:t>
            </a:r>
            <a:r>
              <a:rPr lang="ru-RU" sz="3500" dirty="0" err="1" smtClean="0">
                <a:solidFill>
                  <a:schemeClr val="tx1"/>
                </a:solidFill>
              </a:rPr>
              <a:t>Кологривская</a:t>
            </a:r>
            <a:r>
              <a:rPr lang="ru-RU" sz="3500" dirty="0" smtClean="0">
                <a:solidFill>
                  <a:schemeClr val="tx1"/>
                </a:solidFill>
              </a:rPr>
              <a:t> ДШИ»  в Национальном проекте   «Культура»</a:t>
            </a:r>
            <a:endParaRPr lang="ru-RU" sz="35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000636"/>
            <a:ext cx="7854696" cy="135732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Комарова Ирина Геннадьевна, </a:t>
            </a:r>
          </a:p>
          <a:p>
            <a:r>
              <a:rPr lang="ru-RU" sz="1800" dirty="0" smtClean="0"/>
              <a:t>директор МОУ ДО «</a:t>
            </a:r>
            <a:r>
              <a:rPr lang="ru-RU" sz="1800" dirty="0" err="1" smtClean="0"/>
              <a:t>Кологривская</a:t>
            </a:r>
            <a:r>
              <a:rPr lang="ru-RU" sz="1800" dirty="0" smtClean="0"/>
              <a:t> ДШИ»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kolds\Downloads\IMG_20220822_141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840427" cy="2880320"/>
          </a:xfrm>
          <a:prstGeom prst="rect">
            <a:avLst/>
          </a:prstGeom>
          <a:noFill/>
        </p:spPr>
      </p:pic>
      <p:pic>
        <p:nvPicPr>
          <p:cNvPr id="5123" name="Picture 3" descr="C:\Users\kolds\Downloads\IMG_20220822_141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3816424" cy="2862318"/>
          </a:xfrm>
          <a:prstGeom prst="rect">
            <a:avLst/>
          </a:prstGeom>
          <a:noFill/>
        </p:spPr>
      </p:pic>
      <p:pic>
        <p:nvPicPr>
          <p:cNvPr id="5124" name="Picture 4" descr="C:\Users\kolds\Downloads\IMG_20220822_1428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88640"/>
            <a:ext cx="3744416" cy="2808312"/>
          </a:xfrm>
          <a:prstGeom prst="rect">
            <a:avLst/>
          </a:prstGeom>
          <a:noFill/>
        </p:spPr>
      </p:pic>
      <p:pic>
        <p:nvPicPr>
          <p:cNvPr id="5125" name="Picture 5" descr="C:\Users\kolds\Downloads\IMG_20220822_1452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284984"/>
            <a:ext cx="2538282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kolds\Downloads\тв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92696"/>
            <a:ext cx="5947208" cy="570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851648" cy="5297760"/>
          </a:xfrm>
        </p:spPr>
        <p:txBody>
          <a:bodyPr>
            <a:normAutofit fontScale="90000"/>
          </a:bodyPr>
          <a:lstStyle/>
          <a:p>
            <a:pPr algn="l"/>
            <a:r>
              <a:rPr lang="ru-RU" sz="3000" u="sng" dirty="0" smtClean="0">
                <a:solidFill>
                  <a:schemeClr val="tx1"/>
                </a:solidFill>
              </a:rPr>
              <a:t>2019 год </a:t>
            </a:r>
            <a:r>
              <a:rPr lang="ru-RU" sz="3000" dirty="0" smtClean="0">
                <a:solidFill>
                  <a:schemeClr val="tx1"/>
                </a:solidFill>
              </a:rPr>
              <a:t>-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ФГБО УВО «</a:t>
            </a:r>
            <a:r>
              <a:rPr lang="ru-RU" sz="3300" dirty="0" smtClean="0">
                <a:solidFill>
                  <a:schemeClr val="tx1"/>
                </a:solidFill>
              </a:rPr>
              <a:t>Санкт-Петербургский государственный институт культуры»- </a:t>
            </a:r>
            <a:br>
              <a:rPr lang="ru-RU" sz="3300" dirty="0" smtClean="0">
                <a:solidFill>
                  <a:schemeClr val="tx1"/>
                </a:solidFill>
              </a:rPr>
            </a:br>
            <a:r>
              <a:rPr lang="ru-RU" sz="3300" dirty="0" smtClean="0">
                <a:solidFill>
                  <a:schemeClr val="tx1"/>
                </a:solidFill>
              </a:rPr>
              <a:t>1 человек;</a:t>
            </a:r>
            <a:br>
              <a:rPr lang="ru-RU" sz="3300" dirty="0" smtClean="0">
                <a:solidFill>
                  <a:schemeClr val="tx1"/>
                </a:solidFill>
              </a:rPr>
            </a:br>
            <a:r>
              <a:rPr lang="ru-RU" sz="3300" u="sng" dirty="0" smtClean="0">
                <a:solidFill>
                  <a:schemeClr val="tx1"/>
                </a:solidFill>
              </a:rPr>
              <a:t>2020 год - </a:t>
            </a:r>
            <a:r>
              <a:rPr lang="ru-RU" sz="3300" dirty="0" smtClean="0">
                <a:solidFill>
                  <a:schemeClr val="tx1"/>
                </a:solidFill>
              </a:rPr>
              <a:t>ФГБОУВО «Российский институт театрального искусства- ГИТИС» - 1 человек;</a:t>
            </a:r>
            <a:br>
              <a:rPr lang="ru-RU" sz="3300" dirty="0" smtClean="0">
                <a:solidFill>
                  <a:schemeClr val="tx1"/>
                </a:solidFill>
              </a:rPr>
            </a:br>
            <a:r>
              <a:rPr lang="ru-RU" sz="3300" u="sng" dirty="0" smtClean="0">
                <a:solidFill>
                  <a:schemeClr val="tx1"/>
                </a:solidFill>
              </a:rPr>
              <a:t>2021 год </a:t>
            </a:r>
            <a:r>
              <a:rPr lang="ru-RU" sz="3300" dirty="0" smtClean="0">
                <a:solidFill>
                  <a:schemeClr val="tx1"/>
                </a:solidFill>
              </a:rPr>
              <a:t>- ФГБОУВО «Дальневосточный государственный институт искусств» - </a:t>
            </a:r>
            <a:br>
              <a:rPr lang="ru-RU" sz="3300" dirty="0" smtClean="0">
                <a:solidFill>
                  <a:schemeClr val="tx1"/>
                </a:solidFill>
              </a:rPr>
            </a:br>
            <a:r>
              <a:rPr lang="ru-RU" sz="3300" dirty="0" smtClean="0">
                <a:solidFill>
                  <a:schemeClr val="tx1"/>
                </a:solidFill>
              </a:rPr>
              <a:t>2 человека;</a:t>
            </a:r>
            <a:br>
              <a:rPr lang="ru-RU" sz="3300" dirty="0" smtClean="0">
                <a:solidFill>
                  <a:schemeClr val="tx1"/>
                </a:solidFill>
              </a:rPr>
            </a:br>
            <a:r>
              <a:rPr lang="ru-RU" sz="3300" dirty="0" smtClean="0">
                <a:solidFill>
                  <a:schemeClr val="tx1"/>
                </a:solidFill>
              </a:rPr>
              <a:t>ФГБОУВО «Краснодарский государственный институт культуры» - 1 человек;</a:t>
            </a:r>
            <a:br>
              <a:rPr lang="ru-RU" sz="3300" dirty="0" smtClean="0">
                <a:solidFill>
                  <a:schemeClr val="tx1"/>
                </a:solidFill>
              </a:rPr>
            </a:br>
            <a:r>
              <a:rPr lang="ru-RU" sz="3300" u="sng" dirty="0" smtClean="0">
                <a:solidFill>
                  <a:schemeClr val="tx1"/>
                </a:solidFill>
              </a:rPr>
              <a:t>2022 год </a:t>
            </a:r>
            <a:r>
              <a:rPr lang="ru-RU" sz="3300" dirty="0" smtClean="0">
                <a:solidFill>
                  <a:schemeClr val="tx1"/>
                </a:solidFill>
              </a:rPr>
              <a:t>- ФГБОУВО «Саратовская государственная  консерватория имени Л.В. Собинова» - 1 человек </a:t>
            </a:r>
            <a:br>
              <a:rPr lang="ru-RU" sz="3300" dirty="0" smtClean="0">
                <a:solidFill>
                  <a:schemeClr val="tx1"/>
                </a:solidFill>
              </a:rPr>
            </a:br>
            <a:r>
              <a:rPr lang="ru-RU" sz="3000" dirty="0" smtClean="0">
                <a:solidFill>
                  <a:schemeClr val="tx1"/>
                </a:solidFill>
              </a:rPr>
              <a:t> </a:t>
            </a:r>
            <a:endParaRPr lang="ru-RU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7851648" cy="4248472"/>
          </a:xfrm>
        </p:spPr>
        <p:txBody>
          <a:bodyPr>
            <a:normAutofit/>
          </a:bodyPr>
          <a:lstStyle/>
          <a:p>
            <a:pPr algn="ctr"/>
            <a:r>
              <a:rPr lang="ru-RU" sz="3300" dirty="0" smtClean="0">
                <a:solidFill>
                  <a:schemeClr val="tx1"/>
                </a:solidFill>
              </a:rPr>
              <a:t>Проект «Культурная среда» </a:t>
            </a:r>
            <a:br>
              <a:rPr lang="ru-RU" sz="3300" dirty="0" smtClean="0">
                <a:solidFill>
                  <a:schemeClr val="tx1"/>
                </a:solidFill>
              </a:rPr>
            </a:br>
            <a:r>
              <a:rPr lang="ru-RU" sz="3300" dirty="0" smtClean="0">
                <a:solidFill>
                  <a:schemeClr val="tx1"/>
                </a:solidFill>
              </a:rPr>
              <a:t>по направлению </a:t>
            </a:r>
            <a:br>
              <a:rPr lang="ru-RU" sz="3300" dirty="0" smtClean="0">
                <a:solidFill>
                  <a:schemeClr val="tx1"/>
                </a:solidFill>
              </a:rPr>
            </a:br>
            <a:r>
              <a:rPr lang="ru-RU" sz="3300" dirty="0" smtClean="0">
                <a:solidFill>
                  <a:schemeClr val="tx1"/>
                </a:solidFill>
              </a:rPr>
              <a:t>«Модернизация (капитальный ремонт, реконструкция) региональных и  муниципальных детских  школ  искусств по видам искусств»</a:t>
            </a:r>
            <a:endParaRPr lang="ru-RU" sz="3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137520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Выделено   8 031 532,83 тыс.руб.:</a:t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000" dirty="0" smtClean="0">
                <a:solidFill>
                  <a:schemeClr val="tx1"/>
                </a:solidFill>
              </a:rPr>
              <a:t/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000" dirty="0" smtClean="0">
                <a:solidFill>
                  <a:schemeClr val="tx1"/>
                </a:solidFill>
              </a:rPr>
              <a:t>- федеральный бюджет - 7471,2 тыс.руб.; </a:t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000" dirty="0" smtClean="0">
                <a:solidFill>
                  <a:schemeClr val="tx1"/>
                </a:solidFill>
              </a:rPr>
              <a:t>- областной бюджет - 393,2 тыс.руб.; </a:t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000" dirty="0" smtClean="0">
                <a:solidFill>
                  <a:schemeClr val="tx1"/>
                </a:solidFill>
              </a:rPr>
              <a:t>-местный бюджет - 167,1 тыс.руб. </a:t>
            </a:r>
            <a:endParaRPr lang="ru-RU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1008112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Капитальный ремонт кровли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157192"/>
            <a:ext cx="7854696" cy="1152128"/>
          </a:xfrm>
        </p:spPr>
        <p:txBody>
          <a:bodyPr/>
          <a:lstStyle/>
          <a:p>
            <a:pPr algn="ctr"/>
            <a:r>
              <a:rPr lang="ru-RU" dirty="0" smtClean="0"/>
              <a:t>           </a:t>
            </a:r>
            <a:r>
              <a:rPr lang="ru-RU" dirty="0" smtClean="0"/>
              <a:t>БЫЛО                                        СТАЛО</a:t>
            </a:r>
            <a:endParaRPr lang="ru-RU" dirty="0"/>
          </a:p>
        </p:txBody>
      </p:sp>
      <p:pic>
        <p:nvPicPr>
          <p:cNvPr id="27650" name="Picture 2" descr="D:\Мои документы\Целевые программы по проектам\2020\Ремонт ДШИ\Фото Кап. ремонт\на сайт фото\крыша был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83924"/>
            <a:ext cx="4320480" cy="2217828"/>
          </a:xfrm>
          <a:prstGeom prst="rect">
            <a:avLst/>
          </a:prstGeom>
          <a:noFill/>
        </p:spPr>
      </p:pic>
      <p:pic>
        <p:nvPicPr>
          <p:cNvPr id="27651" name="Picture 3" descr="D:\Мои документы\Целевые программы по проектам\2020\Ремонт ДШИ\Фото Кап. ремонт\на сайт фото\крыша стал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348880"/>
            <a:ext cx="3453681" cy="2304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77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замена окон на окна ПВХ</a:t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(46 штук в учреждении, 12 штук в цокольном этаже)</a:t>
            </a:r>
            <a:r>
              <a:rPr lang="ru-RU" sz="3000" dirty="0" smtClean="0">
                <a:solidFill>
                  <a:schemeClr val="tx1"/>
                </a:solidFill>
              </a:rPr>
              <a:t/>
            </a:r>
            <a:br>
              <a:rPr lang="ru-RU" sz="3000" dirty="0" smtClean="0">
                <a:solidFill>
                  <a:schemeClr val="tx1"/>
                </a:solidFill>
              </a:rPr>
            </a:b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445224"/>
            <a:ext cx="7854696" cy="1008112"/>
          </a:xfrm>
        </p:spPr>
        <p:txBody>
          <a:bodyPr/>
          <a:lstStyle/>
          <a:p>
            <a:pPr algn="l"/>
            <a:r>
              <a:rPr lang="ru-RU" dirty="0" smtClean="0"/>
              <a:t>            </a:t>
            </a:r>
            <a:r>
              <a:rPr lang="ru-RU" dirty="0" smtClean="0"/>
              <a:t> БЫЛО                                             СТАЛО</a:t>
            </a:r>
            <a:endParaRPr lang="ru-RU" dirty="0"/>
          </a:p>
        </p:txBody>
      </p:sp>
      <p:pic>
        <p:nvPicPr>
          <p:cNvPr id="28674" name="Picture 2" descr="D:\Мои документы\Целевые программы по проектам\2020\Ремонт ДШИ\Фото Кап. ремонт\на сайт фото\окна (было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3822570" cy="2866928"/>
          </a:xfrm>
          <a:prstGeom prst="rect">
            <a:avLst/>
          </a:prstGeom>
          <a:noFill/>
        </p:spPr>
      </p:pic>
      <p:pic>
        <p:nvPicPr>
          <p:cNvPr id="28675" name="Picture 3" descr="D:\Мои документы\Целевые программы по проектам\2020\Ремонт ДШИ\Фото Кап. ремонт\на сайт фото\окна (стало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348880"/>
            <a:ext cx="4393658" cy="2668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80728"/>
            <a:ext cx="7851648" cy="648072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РЕМОНТ ОТМОСТКИ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661248"/>
            <a:ext cx="7854696" cy="864096"/>
          </a:xfrm>
        </p:spPr>
        <p:txBody>
          <a:bodyPr/>
          <a:lstStyle/>
          <a:p>
            <a:pPr algn="l"/>
            <a:r>
              <a:rPr lang="ru-RU" dirty="0" smtClean="0"/>
              <a:t>В ПРОЦЕССЕ РЕМОНТА                      ПОСЛЕ</a:t>
            </a:r>
            <a:endParaRPr lang="ru-RU" dirty="0"/>
          </a:p>
        </p:txBody>
      </p:sp>
      <p:pic>
        <p:nvPicPr>
          <p:cNvPr id="29698" name="Picture 2" descr="D:\Мои документы\Целевые программы по проектам\2020\Ремонт ДШИ\Фото Кап. ремонт\ремонт отмостки\IMG_20210531_142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3744416" cy="2808312"/>
          </a:xfrm>
          <a:prstGeom prst="rect">
            <a:avLst/>
          </a:prstGeom>
          <a:noFill/>
        </p:spPr>
      </p:pic>
      <p:pic>
        <p:nvPicPr>
          <p:cNvPr id="29699" name="Picture 3" descr="C:\Users\kolds\Downloads\IMG_20220822_155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060848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8332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3300" dirty="0" smtClean="0">
                <a:solidFill>
                  <a:schemeClr val="tx1"/>
                </a:solidFill>
              </a:rPr>
              <a:t>ремонт и штукатурка цокольного этажа</a:t>
            </a:r>
            <a:br>
              <a:rPr lang="ru-RU" sz="3300" dirty="0" smtClean="0">
                <a:solidFill>
                  <a:schemeClr val="tx1"/>
                </a:solidFill>
              </a:rPr>
            </a:br>
            <a:r>
              <a:rPr lang="ru-RU" sz="3300" dirty="0" smtClean="0">
                <a:solidFill>
                  <a:schemeClr val="tx1"/>
                </a:solidFill>
              </a:rPr>
              <a:t> по периметру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301208"/>
            <a:ext cx="7854696" cy="864096"/>
          </a:xfrm>
        </p:spPr>
        <p:txBody>
          <a:bodyPr/>
          <a:lstStyle/>
          <a:p>
            <a:pPr algn="l"/>
            <a:r>
              <a:rPr lang="ru-RU" dirty="0" smtClean="0"/>
              <a:t>              БЫЛО                                              СТАЛО</a:t>
            </a:r>
            <a:endParaRPr lang="ru-RU" dirty="0"/>
          </a:p>
        </p:txBody>
      </p:sp>
      <p:pic>
        <p:nvPicPr>
          <p:cNvPr id="30722" name="Picture 2" descr="D:\Мои документы\Целевые программы по проектам\2020\Ремонт ДШИ\Фото Кап. ремонт\на сайт фото\5.до ремонта цоко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4480612" cy="2987074"/>
          </a:xfrm>
          <a:prstGeom prst="rect">
            <a:avLst/>
          </a:prstGeom>
          <a:noFill/>
        </p:spPr>
      </p:pic>
      <p:pic>
        <p:nvPicPr>
          <p:cNvPr id="30723" name="Picture 3" descr="D:\Мои документы\Целевые программы по проектам\2020\Ремонт ДШИ\Фото Кап. ремонт\на сайт фото\6.после ремонт цоко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132856"/>
            <a:ext cx="4056450" cy="304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80728"/>
            <a:ext cx="7851648" cy="1080120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Ремонт крыльца главного входа, </a:t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000" dirty="0" smtClean="0">
                <a:solidFill>
                  <a:schemeClr val="tx1"/>
                </a:solidFill>
              </a:rPr>
              <a:t>установка пандуса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373216"/>
            <a:ext cx="7854696" cy="1008112"/>
          </a:xfrm>
        </p:spPr>
        <p:txBody>
          <a:bodyPr/>
          <a:lstStyle/>
          <a:p>
            <a:pPr algn="l"/>
            <a:r>
              <a:rPr lang="ru-RU" dirty="0" smtClean="0"/>
              <a:t>            БЫЛО                                           СТАЛО</a:t>
            </a:r>
            <a:endParaRPr lang="ru-RU" dirty="0"/>
          </a:p>
        </p:txBody>
      </p:sp>
      <p:pic>
        <p:nvPicPr>
          <p:cNvPr id="31746" name="Picture 2" descr="D:\Мои документы\Целевые программы по проектам\2020\Ремонт ДШИ\Фото Кап. ремонт\на сайт фото\3.пандус был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3960440" cy="2970330"/>
          </a:xfrm>
          <a:prstGeom prst="rect">
            <a:avLst/>
          </a:prstGeom>
          <a:noFill/>
        </p:spPr>
      </p:pic>
      <p:pic>
        <p:nvPicPr>
          <p:cNvPr id="31747" name="Picture 3" descr="D:\Мои документы\Целевые программы по проектам\2020\Ремонт ДШИ\Фото Кап. ремонт\на сайт фото\4. пандус стал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48880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ои документы\Целевые программы по проектам\2020\Ремонт ДШИ\Фото Кап. ремонт\на сайт фото\IMG_20220819_082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01008"/>
            <a:ext cx="4320480" cy="3240360"/>
          </a:xfrm>
          <a:prstGeom prst="rect">
            <a:avLst/>
          </a:prstGeom>
          <a:noFill/>
        </p:spPr>
      </p:pic>
      <p:pic>
        <p:nvPicPr>
          <p:cNvPr id="1026" name="Picture 2" descr="D:\Мои документы\Целевые программы по проектам\2020\Ремонт ДШИ\Фото Кап. ремонт\на сайт фото\IMG_20220819_0824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6632"/>
            <a:ext cx="4320480" cy="3240360"/>
          </a:xfrm>
          <a:prstGeom prst="rect">
            <a:avLst/>
          </a:prstGeom>
          <a:noFill/>
        </p:spPr>
      </p:pic>
      <p:pic>
        <p:nvPicPr>
          <p:cNvPr id="1028" name="Picture 4" descr="D:\Мои документы\Целевые программы по проектам\2020\Ремонт ДШИ\Фото Кап. ремонт\Новая папка\фаса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556792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1152128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Капитальный ремонт  цокольного  этажа (вход)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949280"/>
            <a:ext cx="7854696" cy="5760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       ДО                                                 ПОСЛЕ</a:t>
            </a:r>
            <a:endParaRPr lang="ru-RU" dirty="0"/>
          </a:p>
        </p:txBody>
      </p:sp>
      <p:pic>
        <p:nvPicPr>
          <p:cNvPr id="26626" name="Picture 2" descr="D:\Мои документы\Целевые программы по проектам\2020\Ремонт ДШИ\Фото Кап. ремонт\на сайт фото\1.вход в цоколь до ремон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240360" cy="2160241"/>
          </a:xfrm>
          <a:prstGeom prst="rect">
            <a:avLst/>
          </a:prstGeom>
          <a:noFill/>
        </p:spPr>
      </p:pic>
      <p:pic>
        <p:nvPicPr>
          <p:cNvPr id="26628" name="Picture 4" descr="D:\Мои документы\Целевые программы по проектам\2020\Ремонт ДШИ\Фото Кап. ремонт\на сайт фото\IMG_20220721_1218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340768"/>
            <a:ext cx="2928326" cy="2196244"/>
          </a:xfrm>
          <a:prstGeom prst="rect">
            <a:avLst/>
          </a:prstGeom>
          <a:noFill/>
        </p:spPr>
      </p:pic>
      <p:pic>
        <p:nvPicPr>
          <p:cNvPr id="26629" name="Picture 5" descr="D:\Мои документы\Целевые программы по проектам\2020\Ремонт ДШИ\Фото Кап. ремонт\Вход в подвал и стена\IMG_5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645024"/>
            <a:ext cx="3276364" cy="2184243"/>
          </a:xfrm>
          <a:prstGeom prst="rect">
            <a:avLst/>
          </a:prstGeom>
          <a:noFill/>
        </p:spPr>
      </p:pic>
      <p:pic>
        <p:nvPicPr>
          <p:cNvPr id="26630" name="Picture 6" descr="D:\Мои документы\Целевые программы по проектам\2020\Ремонт ДШИ\Фото Кап. ремонт\на сайт фото\IMG_20220721_1217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573016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64704"/>
            <a:ext cx="7851648" cy="576064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Коридор в цокольном этаже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661248"/>
            <a:ext cx="7854696" cy="792088"/>
          </a:xfrm>
        </p:spPr>
        <p:txBody>
          <a:bodyPr/>
          <a:lstStyle/>
          <a:p>
            <a:pPr algn="l"/>
            <a:r>
              <a:rPr lang="ru-RU" dirty="0" smtClean="0"/>
              <a:t>              БЫЛО                                             СТАЛО</a:t>
            </a:r>
            <a:endParaRPr lang="ru-RU" dirty="0"/>
          </a:p>
        </p:txBody>
      </p:sp>
      <p:pic>
        <p:nvPicPr>
          <p:cNvPr id="32770" name="Picture 2" descr="D:\Мои документы\Целевые программы по проектам\2020\Ремонт ДШИ\Фото Кап. ремонт\на сайт фото\7.коридор в цоколе был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3807496" cy="2855622"/>
          </a:xfrm>
          <a:prstGeom prst="rect">
            <a:avLst/>
          </a:prstGeom>
          <a:noFill/>
        </p:spPr>
      </p:pic>
      <p:pic>
        <p:nvPicPr>
          <p:cNvPr id="32771" name="Picture 3" descr="D:\Мои документы\Целевые программы по проектам\2020\Ремонт ДШИ\Фото Кап. ремонт\Новая папка\коридор в цокольном этаж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12776"/>
            <a:ext cx="3060341" cy="4080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7851648" cy="1368152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tx1"/>
                </a:solidFill>
              </a:rPr>
              <a:t>Открытие выставочной галереи</a:t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000" dirty="0" smtClean="0">
                <a:solidFill>
                  <a:schemeClr val="tx1"/>
                </a:solidFill>
              </a:rPr>
              <a:t> «</a:t>
            </a:r>
            <a:r>
              <a:rPr lang="en-US" sz="3000" dirty="0" smtClean="0">
                <a:solidFill>
                  <a:schemeClr val="tx1"/>
                </a:solidFill>
              </a:rPr>
              <a:t>ART</a:t>
            </a:r>
            <a:r>
              <a:rPr lang="ru-RU" sz="3000" dirty="0" smtClean="0">
                <a:solidFill>
                  <a:schemeClr val="tx1"/>
                </a:solidFill>
              </a:rPr>
              <a:t> -подвал» 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33794" name="Picture 2" descr="D:\Мои документы\Целевые программы по проектам\2020\Ремонт ДШИ\Фото Кап. ремонт\на сайт фото\IMG_20220721_115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4032448" cy="3024336"/>
          </a:xfrm>
          <a:prstGeom prst="rect">
            <a:avLst/>
          </a:prstGeom>
          <a:noFill/>
        </p:spPr>
      </p:pic>
      <p:pic>
        <p:nvPicPr>
          <p:cNvPr id="33796" name="Picture 4" descr="D:\Мои документы\Целевые программы по проектам\2020\Ремонт ДШИ\Фото Кап. ремонт\после ремонта выставка\IMG_20220519_105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32856"/>
            <a:ext cx="4104456" cy="3078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Мои документы\Целевые программы по проектам\2020\Ремонт ДШИ\Фото Кап. ремонт\после ремонта выставка\IMG_20220519_105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0668"/>
            <a:ext cx="4032448" cy="3024336"/>
          </a:xfrm>
          <a:prstGeom prst="rect">
            <a:avLst/>
          </a:prstGeom>
          <a:noFill/>
        </p:spPr>
      </p:pic>
      <p:pic>
        <p:nvPicPr>
          <p:cNvPr id="34819" name="Picture 3" descr="D:\Мои документы\Целевые программы по проектам\2020\Ремонт ДШИ\Фото Кап. ремонт\после ремонта выставка\IMG_20220519_105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5893" y="476672"/>
            <a:ext cx="3966587" cy="2974940"/>
          </a:xfrm>
          <a:prstGeom prst="rect">
            <a:avLst/>
          </a:prstGeom>
          <a:noFill/>
        </p:spPr>
      </p:pic>
      <p:pic>
        <p:nvPicPr>
          <p:cNvPr id="34820" name="Picture 4" descr="D:\Мои документы\Целевые программы по проектам\2020\Ремонт ДШИ\Фото Кап. ремонт\после ремонта выставка\IMG_20220519_1059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645024"/>
            <a:ext cx="4091947" cy="3068960"/>
          </a:xfrm>
          <a:prstGeom prst="rect">
            <a:avLst/>
          </a:prstGeom>
          <a:noFill/>
        </p:spPr>
      </p:pic>
      <p:pic>
        <p:nvPicPr>
          <p:cNvPr id="34821" name="Picture 5" descr="D:\Мои документы\Целевые программы по проектам\2020\Ремонт ДШИ\Фото Кап. ремонт\после ремонта выставка\IMG_20220519_1059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645024"/>
            <a:ext cx="4134605" cy="3100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486028"/>
          </a:xfrm>
        </p:spPr>
        <p:txBody>
          <a:bodyPr>
            <a:normAutofit/>
          </a:bodyPr>
          <a:lstStyle/>
          <a:p>
            <a:pPr algn="ctr"/>
            <a:r>
              <a:rPr lang="ru-RU" sz="4500" dirty="0" smtClean="0">
                <a:solidFill>
                  <a:schemeClr val="tx1"/>
                </a:solidFill>
              </a:rPr>
              <a:t>Спасибо за внимание!</a:t>
            </a:r>
            <a:endParaRPr lang="ru-RU" sz="4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donland.ru/upload/uf/ea7/Kultura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32656"/>
            <a:ext cx="3312368" cy="2207778"/>
          </a:xfrm>
          <a:prstGeom prst="rect">
            <a:avLst/>
          </a:prstGeom>
          <a:noFill/>
        </p:spPr>
      </p:pic>
      <p:pic>
        <p:nvPicPr>
          <p:cNvPr id="2053" name="Picture 5" descr="C:\Users\kolds\Downloads\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708920"/>
            <a:ext cx="7458075" cy="3905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avto-informator.com/upload/images/6035f4b32348b_12d51936db918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596147" cy="4836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28604"/>
            <a:ext cx="8572560" cy="1785950"/>
          </a:xfrm>
        </p:spPr>
        <p:txBody>
          <a:bodyPr>
            <a:noAutofit/>
          </a:bodyPr>
          <a:lstStyle/>
          <a:p>
            <a:pPr algn="ctr"/>
            <a:r>
              <a:rPr lang="ru-RU" sz="3000" smtClean="0">
                <a:solidFill>
                  <a:schemeClr val="tx1"/>
                </a:solidFill>
              </a:rPr>
              <a:t>Ноябрь 2019 </a:t>
            </a:r>
            <a:r>
              <a:rPr lang="ru-RU" sz="3000" dirty="0" smtClean="0">
                <a:solidFill>
                  <a:schemeClr val="tx1"/>
                </a:solidFill>
              </a:rPr>
              <a:t>года - торжественное открытие Виртуального концертного зала </a:t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000" dirty="0" smtClean="0">
                <a:solidFill>
                  <a:schemeClr val="tx1"/>
                </a:solidFill>
              </a:rPr>
              <a:t>в МОУ ДО «Кологривская детская школа искусств»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1026" name="AutoShape 2" descr="https://sun9-49.userapi.com/c856024/v856024561/14991c/hT4vthcZM5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AutoShape 5" descr="https://sun9-59.userapi.com/c856024/v856024561/149968/QfM5nnnWBx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admin\Desktop\Dpr1EAApo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2597889" cy="3672408"/>
          </a:xfrm>
          <a:prstGeom prst="rect">
            <a:avLst/>
          </a:prstGeom>
          <a:noFill/>
        </p:spPr>
      </p:pic>
      <p:pic>
        <p:nvPicPr>
          <p:cNvPr id="7" name="Picture 2" descr="C:\Users\admin\Desktop\открытие ВКЗ фото\rYmTAwogwQ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20888"/>
            <a:ext cx="3495599" cy="2329490"/>
          </a:xfrm>
          <a:prstGeom prst="rect">
            <a:avLst/>
          </a:prstGeom>
          <a:noFill/>
        </p:spPr>
      </p:pic>
      <p:pic>
        <p:nvPicPr>
          <p:cNvPr id="9" name="Picture 3" descr="C:\Users\admin\Desktop\открытие ВКЗ фото\biO4RwOfwx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293096"/>
            <a:ext cx="3600738" cy="2399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dmin\Desktop\открытие ВКЗ фото\WRxJ3WOGz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143404" cy="2761191"/>
          </a:xfrm>
          <a:prstGeom prst="rect">
            <a:avLst/>
          </a:prstGeom>
          <a:noFill/>
        </p:spPr>
      </p:pic>
      <p:pic>
        <p:nvPicPr>
          <p:cNvPr id="7" name="Picture 3" descr="C:\Users\admin\Desktop\открытие ВКЗ фото\U2Tdq7TZdH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00808"/>
            <a:ext cx="3665541" cy="3970696"/>
          </a:xfrm>
          <a:prstGeom prst="rect">
            <a:avLst/>
          </a:prstGeom>
          <a:noFill/>
        </p:spPr>
      </p:pic>
      <p:pic>
        <p:nvPicPr>
          <p:cNvPr id="8" name="Picture 2" descr="C:\Users\admin\Desktop\открытие ВКЗ фото\V7PQ152CP1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4214842" cy="2808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7851648" cy="2160240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tx1"/>
                </a:solidFill>
              </a:rPr>
              <a:t/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000" dirty="0" smtClean="0">
                <a:solidFill>
                  <a:schemeClr val="tx1"/>
                </a:solidFill>
              </a:rPr>
              <a:t>Проектор лазерный </a:t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en-US" sz="3000" dirty="0" smtClean="0">
                <a:solidFill>
                  <a:schemeClr val="tx1"/>
                </a:solidFill>
              </a:rPr>
              <a:t>Mi</a:t>
            </a:r>
            <a:r>
              <a:rPr lang="ru-RU" sz="3000" dirty="0" smtClean="0">
                <a:solidFill>
                  <a:schemeClr val="tx1"/>
                </a:solidFill>
              </a:rPr>
              <a:t> 4 </a:t>
            </a:r>
            <a:r>
              <a:rPr lang="en-US" sz="3000" dirty="0" smtClean="0">
                <a:solidFill>
                  <a:schemeClr val="tx1"/>
                </a:solidFill>
              </a:rPr>
              <a:t>K Laser Projector</a:t>
            </a:r>
            <a:r>
              <a:rPr lang="ru-RU" sz="3000" dirty="0" smtClean="0">
                <a:solidFill>
                  <a:schemeClr val="tx1"/>
                </a:solidFill>
              </a:rPr>
              <a:t> 150 </a:t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000" dirty="0" smtClean="0">
                <a:solidFill>
                  <a:schemeClr val="tx1"/>
                </a:solidFill>
              </a:rPr>
              <a:t>(</a:t>
            </a:r>
            <a:r>
              <a:rPr lang="en-US" sz="3000" dirty="0" smtClean="0">
                <a:solidFill>
                  <a:schemeClr val="tx1"/>
                </a:solidFill>
              </a:rPr>
              <a:t>BHR</a:t>
            </a:r>
            <a:r>
              <a:rPr lang="ru-RU" sz="3000" dirty="0" smtClean="0">
                <a:solidFill>
                  <a:schemeClr val="tx1"/>
                </a:solidFill>
              </a:rPr>
              <a:t>4152</a:t>
            </a:r>
            <a:r>
              <a:rPr lang="en-US" sz="3000" dirty="0" smtClean="0">
                <a:solidFill>
                  <a:schemeClr val="tx1"/>
                </a:solidFill>
              </a:rPr>
              <a:t>GL</a:t>
            </a:r>
            <a:r>
              <a:rPr lang="ru-RU" sz="3000" dirty="0" smtClean="0">
                <a:solidFill>
                  <a:schemeClr val="tx1"/>
                </a:solidFill>
              </a:rPr>
              <a:t>)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077072"/>
            <a:ext cx="4392160" cy="2376264"/>
          </a:xfrm>
        </p:spPr>
        <p:txBody>
          <a:bodyPr>
            <a:noAutofit/>
          </a:bodyPr>
          <a:lstStyle/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Экран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187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330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см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ru-RU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Diqis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Electra – FDSEF – 16907 16:9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4568"/>
            <a:ext cx="3384376" cy="291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C:\Users\kolds\Downloads\IMG_20220822_133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3600400" cy="27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D:\Мои документы\Отчёты\Отчёты по ВКЗ\IMG_20220615_114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08720"/>
            <a:ext cx="3168352" cy="2254198"/>
          </a:xfrm>
          <a:prstGeom prst="rect">
            <a:avLst/>
          </a:prstGeom>
          <a:noFill/>
        </p:spPr>
      </p:pic>
      <p:pic>
        <p:nvPicPr>
          <p:cNvPr id="7171" name="Picture 3" descr="D:\Мои документы\Отчёты\Отчёты по ВКЗ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21088"/>
            <a:ext cx="2915816" cy="2186862"/>
          </a:xfrm>
          <a:prstGeom prst="rect">
            <a:avLst/>
          </a:prstGeom>
          <a:noFill/>
        </p:spPr>
      </p:pic>
      <p:pic>
        <p:nvPicPr>
          <p:cNvPr id="7173" name="Picture 5" descr="https://sun9-76.userapi.com/impg/pF0JSBneRnTp7jMXMkm2qIQopJG0geM3RPyuzA/KhZb7VbBA6k.jpg?size=1599x899&amp;quality=95&amp;sign=75f471b6cdbbf37e6caf36557f499cf1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437112"/>
            <a:ext cx="4098449" cy="2304256"/>
          </a:xfrm>
          <a:prstGeom prst="rect">
            <a:avLst/>
          </a:prstGeom>
          <a:noFill/>
        </p:spPr>
      </p:pic>
      <p:pic>
        <p:nvPicPr>
          <p:cNvPr id="7175" name="Picture 7" descr="https://sun9-21.userapi.com/impf/c849132/v849132616/2bd6c/k1OMZAccAw4.jpg?size=2560x1707&amp;quality=96&amp;sign=73bc06c4931ad01305f6659d97e5dbb3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16632"/>
            <a:ext cx="3861720" cy="2574983"/>
          </a:xfrm>
          <a:prstGeom prst="rect">
            <a:avLst/>
          </a:prstGeom>
          <a:noFill/>
        </p:spPr>
      </p:pic>
      <p:pic>
        <p:nvPicPr>
          <p:cNvPr id="7170" name="Picture 2" descr="D:\Мои документы\Отчёты\Отчёты по ВКЗ\IMG_20220615_113820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2276872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lindshi.ru/media/2019/09/30/1262582753/Kul_turnaya_sre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556792"/>
            <a:ext cx="8576951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724</TotalTime>
  <Words>119</Words>
  <Application>Microsoft Office PowerPoint</Application>
  <PresentationFormat>Экран (4:3)</PresentationFormat>
  <Paragraphs>26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Об участии  МОУ ДО «Кологривская ДШИ»  в Национальном проекте   «Культура»</vt:lpstr>
      <vt:lpstr>Слайд 2</vt:lpstr>
      <vt:lpstr>Слайд 3</vt:lpstr>
      <vt:lpstr>Слайд 4</vt:lpstr>
      <vt:lpstr>Ноябрь 2019 года - торжественное открытие Виртуального концертного зала  в МОУ ДО «Кологривская детская школа искусств»</vt:lpstr>
      <vt:lpstr>Слайд 6</vt:lpstr>
      <vt:lpstr> Проектор лазерный  Mi 4 K Laser Projector 150  (BHR4152GL)</vt:lpstr>
      <vt:lpstr>Слайд 8</vt:lpstr>
      <vt:lpstr>Слайд 9</vt:lpstr>
      <vt:lpstr>Слайд 10</vt:lpstr>
      <vt:lpstr>Слайд 11</vt:lpstr>
      <vt:lpstr>2019 год - ФГБО УВО «Санкт-Петербургский государственный институт культуры»-  1 человек; 2020 год - ФГБОУВО «Российский институт театрального искусства- ГИТИС» - 1 человек; 2021 год - ФГБОУВО «Дальневосточный государственный институт искусств» -  2 человека; ФГБОУВО «Краснодарский государственный институт культуры» - 1 человек; 2022 год - ФГБОУВО «Саратовская государственная  консерватория имени Л.В. Собинова» - 1 человек   </vt:lpstr>
      <vt:lpstr>Проект «Культурная среда»  по направлению  «Модернизация (капитальный ремонт, реконструкция) региональных и  муниципальных детских  школ  искусств по видам искусств»</vt:lpstr>
      <vt:lpstr>Выделено   8 031 532,83 тыс.руб.:  - федеральный бюджет - 7471,2 тыс.руб.;  - областной бюджет - 393,2 тыс.руб.;  -местный бюджет - 167,1 тыс.руб. </vt:lpstr>
      <vt:lpstr>Капитальный ремонт кровли</vt:lpstr>
      <vt:lpstr>замена окон на окна ПВХ  (46 штук в учреждении, 12 штук в цокольном этаже) </vt:lpstr>
      <vt:lpstr>РЕМОНТ ОТМОСТКИ</vt:lpstr>
      <vt:lpstr>  ремонт и штукатурка цокольного этажа  по периметру </vt:lpstr>
      <vt:lpstr>Ремонт крыльца главного входа,  установка пандуса</vt:lpstr>
      <vt:lpstr>Капитальный ремонт  цокольного  этажа (вход)</vt:lpstr>
      <vt:lpstr>Коридор в цокольном этаже</vt:lpstr>
      <vt:lpstr>Открытие выставочной галереи  «ART -подвал» </vt:lpstr>
      <vt:lpstr>Слайд 23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Виртуальный концертный зал как новая форма привлечения посетителей  в учреждения отрасли  «Культура»</dc:title>
  <dc:creator>admin</dc:creator>
  <cp:lastModifiedBy>Сергей Данилов</cp:lastModifiedBy>
  <cp:revision>53</cp:revision>
  <dcterms:created xsi:type="dcterms:W3CDTF">2020-02-05T14:12:38Z</dcterms:created>
  <dcterms:modified xsi:type="dcterms:W3CDTF">2022-08-23T07:05:46Z</dcterms:modified>
</cp:coreProperties>
</file>