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323" r:id="rId3"/>
    <p:sldId id="310" r:id="rId4"/>
    <p:sldId id="314" r:id="rId5"/>
    <p:sldId id="315" r:id="rId6"/>
    <p:sldId id="316" r:id="rId7"/>
    <p:sldId id="317" r:id="rId8"/>
    <p:sldId id="318" r:id="rId9"/>
    <p:sldId id="324" r:id="rId10"/>
    <p:sldId id="321" r:id="rId11"/>
    <p:sldId id="320" r:id="rId12"/>
    <p:sldId id="322" r:id="rId13"/>
    <p:sldId id="30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B5"/>
    <a:srgbClr val="ECEDBD"/>
    <a:srgbClr val="F5738F"/>
    <a:srgbClr val="FB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7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376B-696E-4530-A178-49CE35FAC18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8281-7D3D-434A-8FA9-747673846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2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3CB2-BC79-4DEA-808A-ADDB1C137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01CDB-817F-4597-BA60-6F5F848A4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3C6D5-B0ED-4F12-855B-6BDCC896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F16B4-F8AF-4DB9-ACFD-7A31CE6D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84D9B-C7EF-4513-A963-019F36BB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0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F5CD0-3E1A-44A1-920D-C1E51B05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EA4F8-8B71-4F02-851B-CFA335A9E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8CED5-12D4-44E0-B23B-B4C9D0FC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17769-A7E9-4D60-84BC-09B995E0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30AD6-4F17-40A0-A36E-23B7F63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6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7D2AE-E5DF-4D70-8674-2DC4936CE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29028-86E6-4F1F-A09C-75FE456F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73257-6E22-4D89-B53C-AA9390C9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DE1D2-425A-4F27-B0F2-AD71B247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3329E-1584-48A0-9134-E53303C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2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C3B5-6EFB-4245-8C09-8FF133FC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6FD60-A684-4DC9-8D01-6A93FDFC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00CEE-0BEB-4B7D-BAB7-8E75ABE6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D697B-5B3F-4319-810D-37728818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FB749-60AA-4316-86E7-CEC0B8DB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3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2D00E-2105-402D-8BA7-6E58F32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18C24A-F705-4C76-BDAC-497D6F23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77754-D3A2-459A-B8EB-E9F8C634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62B44-D05C-4EF8-B425-137D86C2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FE637-71C5-4D67-89E8-99293B98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1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0DDB3-3E45-4CBC-A5BA-1F41CE90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90FC6-2D6F-4849-A2FA-E0363AC7D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5842B-BB5F-4EAE-80D9-480666169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C55B1-71A9-44F7-B3A4-E5B76F0D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786F43-FA0D-40FB-8FB9-7E17FC22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B7FBA-BB57-44E7-A9E9-28A3E7BB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8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9E2A6-DA06-4452-BF83-CB02F685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3717C-A9BA-42B3-9A9A-43A6CD1A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4C6CB3-BF4C-48C3-9855-BCBA797F5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2BDE96-87A8-42EA-9868-C8A64CA37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4A4D8-EFA5-4151-B258-95E3EBB26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2881AE-FA84-46DB-BE91-39CD3BA1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2BF629-72E2-4E86-97C1-07A627BB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331F86-34E9-4939-B295-A865DC5D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2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4A9E-D499-425F-B9B9-DCA18AD4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2641A-D8CA-4A2E-B559-70B3905C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752848-D3C4-459D-87CA-9CBE7716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DE7759-01B1-4C95-BC17-3F33AC33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F2B334-EF72-483F-A88F-BF8F5923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53909B-46C6-450A-8CE0-8D893D38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93500-E0D0-4337-9037-7F12A069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17895-F8B1-47C2-9B6A-F6390686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5ECF2-36F3-4B77-AC40-80415346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A6E9E-69A8-43D1-9A7E-7945134F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739115-E082-405A-95EE-ED8EBABD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90C5E-B16F-47C1-AEE2-881E3625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52EFC-AB0D-422C-89F7-7A6A33FA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35296-D854-424D-9F6E-9D584E34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EBCF47-1A9F-4753-A5E3-4615D84A3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E0E48-084B-40DA-B628-70D1DB5E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C3AD1F-58CE-468A-8C8F-546F1F09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D2EB83-A636-4607-8F0C-771E6DE8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D8190-37B9-44F3-B94C-19A25F5C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860CB-3886-4F4A-9011-1089BE28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BBF68-9EE7-4B4D-A887-FD5C7194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371C4-392E-4CE3-9328-B5AD3BED4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B0CF-6230-40BB-A5EC-8078171F075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0B4FF-18BE-4DB5-98C1-F573E1C9C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13D1C-1DA4-445D-92A2-D7B6379E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C829-FB07-44C6-905C-87F54286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0DC0E5-B05A-4397-AE51-49FB01A4B407}"/>
              </a:ext>
            </a:extLst>
          </p:cNvPr>
          <p:cNvSpPr/>
          <p:nvPr/>
        </p:nvSpPr>
        <p:spPr>
          <a:xfrm>
            <a:off x="1236475" y="1201835"/>
            <a:ext cx="95700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планах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основных обучающих и творческих мероприятий КОУМЦ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 год.</a:t>
            </a:r>
          </a:p>
          <a:p>
            <a:pPr algn="ctr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победителей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основных показателей деятельности ДШИ Костромской области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наш новый логотип">
            <a:extLst>
              <a:ext uri="{FF2B5EF4-FFF2-40B4-BE49-F238E27FC236}">
                <a16:creationId xmlns:a16="http://schemas.microsoft.com/office/drawing/2014/main" id="{785DE3C6-3E2C-45DC-94DF-5EDAB0E2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9836" r="10497" b="11476"/>
          <a:stretch>
            <a:fillRect/>
          </a:stretch>
        </p:blipFill>
        <p:spPr bwMode="auto">
          <a:xfrm>
            <a:off x="4819344" y="144619"/>
            <a:ext cx="2553312" cy="255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>
            <a:extLst>
              <a:ext uri="{FF2B5EF4-FFF2-40B4-BE49-F238E27FC236}">
                <a16:creationId xmlns:a16="http://schemas.microsoft.com/office/drawing/2014/main" id="{F2EB3539-2346-4546-ABA8-09D23E655A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2491274" y="4411814"/>
            <a:ext cx="2790492" cy="26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87"/>
              </a:avLst>
            </a:prstTxWarp>
          </a:bodyPr>
          <a:lstStyle/>
          <a:p>
            <a:pPr algn="ctr"/>
            <a:endParaRPr lang="ru-RU" sz="3600" b="1" i="1" kern="10">
              <a:solidFill>
                <a:srgbClr val="52527A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5EC4A10-13CA-4471-94F8-CD5C162A7278}"/>
              </a:ext>
            </a:extLst>
          </p:cNvPr>
          <p:cNvSpPr/>
          <p:nvPr/>
        </p:nvSpPr>
        <p:spPr>
          <a:xfrm>
            <a:off x="8811316" y="6188894"/>
            <a:ext cx="2707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о. директора </a:t>
            </a:r>
            <a:r>
              <a:rPr lang="ru-RU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КОУМЦ  </a:t>
            </a:r>
          </a:p>
          <a:p>
            <a:pPr algn="r"/>
            <a:r>
              <a:rPr lang="ru-RU" kern="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В. Арсланова</a:t>
            </a:r>
            <a:endParaRPr lang="ru-RU" kern="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 награждение учреждений по итогам деятельно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6426" y="251450"/>
            <a:ext cx="4987637" cy="6404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712878">
            <a:off x="726514" y="964298"/>
            <a:ext cx="60106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Рейтинг победителей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по результатам основных показателей деятельности ДШИ Костромской области за </a:t>
            </a:r>
            <a:r>
              <a:rPr lang="ru-RU" sz="4000" dirty="0" smtClean="0">
                <a:solidFill>
                  <a:srgbClr val="0070C0"/>
                </a:solidFill>
              </a:rPr>
              <a:t>2021-2022 </a:t>
            </a:r>
            <a:r>
              <a:rPr lang="ru-RU" sz="4000" dirty="0">
                <a:solidFill>
                  <a:srgbClr val="0070C0"/>
                </a:solidFill>
              </a:rPr>
              <a:t>учебный год.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129"/>
              </p:ext>
            </p:extLst>
          </p:nvPr>
        </p:nvGraphicFramePr>
        <p:xfrm>
          <a:off x="344384" y="296878"/>
          <a:ext cx="11602192" cy="6122633"/>
        </p:xfrm>
        <a:graphic>
          <a:graphicData uri="http://schemas.openxmlformats.org/drawingml/2006/table">
            <a:tbl>
              <a:tblPr/>
              <a:tblGrid>
                <a:gridCol w="67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ПОБЕДИТЕЛЬ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СУММА БАЛЛОВ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1 группа – школы с контингентом учащихся с выше 500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Детская школа искусств № 2 города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Костромы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274,6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2 группа – школы с контингентом учащихся от 300 до 500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МБУДО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«Волгореченская ДШИ»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233,5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3 группа – школы с контингентом учащихся от 200 до 300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«ДХШ им. Н.П. Якушева» г. Буй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340,7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4 группа – школы с контингентом учащихся от 100 до 200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МКУДО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«Парфеньевская ДШИ»</a:t>
                      </a:r>
                      <a:endParaRPr lang="ru-RU" sz="1600" b="1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357,4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5 группа – школы с контингентом учащихся от 50 до 100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961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МУДО ДХШ г. Галича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324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0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6 группа – школы с контингентом учащихся до 50 человек: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МУДО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Ореховская ДМШ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155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6195" marR="36195" marT="0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ставка на награждение юбиля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наш новый логоти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44" t="9836" r="10497" b="11476"/>
          <a:stretch>
            <a:fillRect/>
          </a:stretch>
        </p:blipFill>
        <p:spPr bwMode="auto">
          <a:xfrm>
            <a:off x="4907478" y="109352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4"/>
          <p:cNvSpPr txBox="1">
            <a:spLocks/>
          </p:cNvSpPr>
          <p:nvPr/>
        </p:nvSpPr>
        <p:spPr bwMode="auto">
          <a:xfrm>
            <a:off x="1836717" y="457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 bwMode="auto">
          <a:xfrm>
            <a:off x="2466109" y="4205844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 И ПЛОДОТВОРНОЙ </a:t>
            </a:r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РАБОТЫ!</a:t>
            </a:r>
            <a:endParaRPr 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985165" y="6262255"/>
            <a:ext cx="5996050" cy="42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И. о. д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иректора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КОУМЦ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Л. В. Арсланова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6301" y="1109167"/>
            <a:ext cx="7920842" cy="5306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3756"/>
            <a:ext cx="11839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планах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основных обучающих и творческих мероприятий КОУМЦ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обучающие и творческие мероприятия КОУМЦ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1" y="1733798"/>
            <a:ext cx="11661569" cy="4845132"/>
          </a:xfrm>
        </p:spPr>
        <p:txBody>
          <a:bodyPr>
            <a:normAutofit/>
          </a:bodyPr>
          <a:lstStyle/>
          <a:p>
            <a:r>
              <a:rPr lang="ru-RU" b="1" dirty="0"/>
              <a:t>Общие </a:t>
            </a:r>
            <a:r>
              <a:rPr lang="ru-RU" b="1" dirty="0" smtClean="0"/>
              <a:t>мероприятия для всех методических объединений:</a:t>
            </a:r>
            <a:endParaRPr lang="ru-RU" dirty="0"/>
          </a:p>
          <a:p>
            <a:endParaRPr lang="ru-RU" sz="5200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72425"/>
              </p:ext>
            </p:extLst>
          </p:nvPr>
        </p:nvGraphicFramePr>
        <p:xfrm>
          <a:off x="433633" y="2290713"/>
          <a:ext cx="11501067" cy="4331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873">
                  <a:extLst>
                    <a:ext uri="{9D8B030D-6E8A-4147-A177-3AD203B41FA5}">
                      <a16:colId xmlns:a16="http://schemas.microsoft.com/office/drawing/2014/main" val="1937014702"/>
                    </a:ext>
                  </a:extLst>
                </a:gridCol>
                <a:gridCol w="2102194">
                  <a:extLst>
                    <a:ext uri="{9D8B030D-6E8A-4147-A177-3AD203B41FA5}">
                      <a16:colId xmlns:a16="http://schemas.microsoft.com/office/drawing/2014/main" val="2968308588"/>
                    </a:ext>
                  </a:extLst>
                </a:gridCol>
              </a:tblGrid>
              <a:tr h="7652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VIII</a:t>
                      </a:r>
                      <a:r>
                        <a:rPr lang="ru-RU" sz="1400" dirty="0">
                          <a:effectLst/>
                        </a:rPr>
                        <a:t> Региональный конкурс педагогического мастерства преподавателей учреждений дополнительного образования сферы культуры Костромской области (промежуточный и заключительный этапы)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Ноябрь – декабрь 2022г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493233"/>
                  </a:ext>
                </a:extLst>
              </a:tr>
              <a:tr h="7652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«Вифлеемская звезда» Ежегодный областной открытый фестиваль – конкурс, номинация «Музыкальное искусство».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Конец ноября –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декада декабря   2022 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169908"/>
                  </a:ext>
                </a:extLst>
              </a:tr>
              <a:tr h="102542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«Школа педагогического мастерства»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Открытые уроки по обмену опытом работы ведущих преподавателей  образовательных учреждений отрасли  «Культура», «Образование», в рамках региональной системы сопровождения (наставничества) педагогических работников в образовательных организациях.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(по отдельному графику)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501071"/>
                  </a:ext>
                </a:extLst>
              </a:tr>
              <a:tr h="50507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Проведение региональных методических семинаров-практикумов по отделениям «Школа профессионального мастерства»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979037"/>
                  </a:ext>
                </a:extLst>
              </a:tr>
              <a:tr h="7652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Проведение в социальных сетях тематических флешмобов с целью повышения статуса преподавателя, популяризации профессии («Мой первый учитель искусству», «Мой любимый учитель школы искусств», «Моя любимая школа искусств»)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квартал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575856"/>
                  </a:ext>
                </a:extLst>
              </a:tr>
              <a:tr h="50507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Проведение в социальных сетях тематических акций о педагогах («Открытый урок искусства», «Призвание учитель», «Истории о наставниках»)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квартал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64163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1" y="1205046"/>
            <a:ext cx="11661569" cy="53738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Фортепианно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875149" y="615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131" y="272677"/>
            <a:ext cx="116615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 по объединениям преподавателей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ДШИ 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88772"/>
              </p:ext>
            </p:extLst>
          </p:nvPr>
        </p:nvGraphicFramePr>
        <p:xfrm>
          <a:off x="273131" y="1913641"/>
          <a:ext cx="11661569" cy="4665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0038">
                  <a:extLst>
                    <a:ext uri="{9D8B030D-6E8A-4147-A177-3AD203B41FA5}">
                      <a16:colId xmlns:a16="http://schemas.microsoft.com/office/drawing/2014/main" val="4051873050"/>
                    </a:ext>
                  </a:extLst>
                </a:gridCol>
                <a:gridCol w="2131531">
                  <a:extLst>
                    <a:ext uri="{9D8B030D-6E8A-4147-A177-3AD203B41FA5}">
                      <a16:colId xmlns:a16="http://schemas.microsoft.com/office/drawing/2014/main" val="3508884474"/>
                    </a:ext>
                  </a:extLst>
                </a:gridCol>
              </a:tblGrid>
              <a:tr h="140519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Курсы повышения квалификации по дополнительной профессиональной образовательной программе «Особенности работы концертмейстера. Навыки и умения работы с солистами, малыми и большими коллективами» 36 часов.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Октябрь-ноябрь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637440"/>
                  </a:ext>
                </a:extLst>
              </a:tr>
              <a:tr h="140519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Курсы повышения квалификации для преподавателей организаций дополнительного образования и профессиональных образовательных учреждений отрасли «Культура» по ДПОП «Обучение набору нот в компьютерном редакторе». Очно. Объем 18 час.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Декабрь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247864"/>
                  </a:ext>
                </a:extLst>
              </a:tr>
              <a:tr h="44970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Фестиваль-концерт  «По клавишам рояля...»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 февраля 2023 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821744"/>
                  </a:ext>
                </a:extLst>
              </a:tr>
              <a:tr h="140519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Межрегиональный конкурс юных пианистов — исполнителей и преподавателей </a:t>
                      </a:r>
                      <a:r>
                        <a:rPr lang="ru-RU" sz="2000" dirty="0" smtClean="0">
                          <a:effectLst/>
                        </a:rPr>
                        <a:t>фортепиано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«Знаменательная </a:t>
                      </a:r>
                      <a:r>
                        <a:rPr lang="ru-RU" sz="2000" dirty="0">
                          <a:effectLst/>
                        </a:rPr>
                        <a:t>дата», посвященный 150-летию со дня рождения С. В. </a:t>
                      </a:r>
                      <a:r>
                        <a:rPr lang="ru-RU" sz="2000" dirty="0" smtClean="0">
                          <a:effectLst/>
                        </a:rPr>
                        <a:t>Рахманинова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и </a:t>
                      </a:r>
                      <a:r>
                        <a:rPr lang="ru-RU" sz="2000" dirty="0">
                          <a:effectLst/>
                        </a:rPr>
                        <a:t>его современникам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09 апреля 2023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8551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982" y="933255"/>
            <a:ext cx="11522120" cy="56183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Струнно-смычковых инструментов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r>
              <a:rPr lang="ru-RU" b="1" dirty="0" smtClean="0"/>
              <a:t>Хореографическое </a:t>
            </a:r>
            <a:r>
              <a:rPr lang="ru-RU" b="1" dirty="0"/>
              <a:t>отделение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 smtClean="0"/>
              <a:t>Хореографии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131" y="272677"/>
            <a:ext cx="116615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 по объединениям преподавателей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ДШИ 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52185"/>
              </p:ext>
            </p:extLst>
          </p:nvPr>
        </p:nvGraphicFramePr>
        <p:xfrm>
          <a:off x="553982" y="1481893"/>
          <a:ext cx="11333218" cy="2024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6078">
                  <a:extLst>
                    <a:ext uri="{9D8B030D-6E8A-4147-A177-3AD203B41FA5}">
                      <a16:colId xmlns:a16="http://schemas.microsoft.com/office/drawing/2014/main" val="322070800"/>
                    </a:ext>
                  </a:extLst>
                </a:gridCol>
                <a:gridCol w="1917140">
                  <a:extLst>
                    <a:ext uri="{9D8B030D-6E8A-4147-A177-3AD203B41FA5}">
                      <a16:colId xmlns:a16="http://schemas.microsoft.com/office/drawing/2014/main" val="3861064549"/>
                    </a:ext>
                  </a:extLst>
                </a:gridCol>
              </a:tblGrid>
              <a:tr h="80508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Выездной семинар в ДМШ при ГБПОУ ВО "ВОМК" им. А. П. Бородина г. Владимир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Январь-февраль 2023года.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215416"/>
                  </a:ext>
                </a:extLst>
              </a:tr>
              <a:tr h="121979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Региональный конкурс юных исполнителей на струнно-смычковых инструментах «</a:t>
                      </a:r>
                      <a:r>
                        <a:rPr lang="ru-RU" sz="2000" dirty="0" smtClean="0">
                          <a:effectLst/>
                        </a:rPr>
                        <a:t>Зимние узоры</a:t>
                      </a:r>
                      <a:r>
                        <a:rPr lang="ru-RU" sz="2000" dirty="0">
                          <a:effectLst/>
                        </a:rPr>
                        <a:t>» среди учащихся учреждений дополнительного образования и </a:t>
                      </a:r>
                      <a:r>
                        <a:rPr lang="ru-RU" sz="2000" dirty="0" smtClean="0">
                          <a:effectLst/>
                        </a:rPr>
                        <a:t>профессиональных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образовательных </a:t>
                      </a:r>
                      <a:r>
                        <a:rPr lang="ru-RU" sz="2000" dirty="0">
                          <a:effectLst/>
                        </a:rPr>
                        <a:t>учреждений отрасли "Культура"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 февраля 2023г.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8318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90920"/>
              </p:ext>
            </p:extLst>
          </p:nvPr>
        </p:nvGraphicFramePr>
        <p:xfrm>
          <a:off x="553982" y="4134329"/>
          <a:ext cx="11276657" cy="2066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1622">
                  <a:extLst>
                    <a:ext uri="{9D8B030D-6E8A-4147-A177-3AD203B41FA5}">
                      <a16:colId xmlns:a16="http://schemas.microsoft.com/office/drawing/2014/main" val="2549228981"/>
                    </a:ext>
                  </a:extLst>
                </a:gridCol>
                <a:gridCol w="1845035">
                  <a:extLst>
                    <a:ext uri="{9D8B030D-6E8A-4147-A177-3AD203B41FA5}">
                      <a16:colId xmlns:a16="http://schemas.microsoft.com/office/drawing/2014/main" val="124576880"/>
                    </a:ext>
                  </a:extLst>
                </a:gridCol>
              </a:tblGrid>
              <a:tr h="1276657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Курсы повышения квалификации по дополнительной профессиональной образовательной программе «Современные технологии хореографического образования», 36 час.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2662"/>
                  </a:ext>
                </a:extLst>
              </a:tr>
              <a:tr h="78936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региональный конкурс хореографических коллективов «Берендеевы узоры»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марта 2023г.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179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1" y="546755"/>
            <a:ext cx="11661569" cy="60321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Н</a:t>
            </a:r>
            <a:r>
              <a:rPr lang="ru-RU" b="1" dirty="0" smtClean="0"/>
              <a:t>ародных инструментов </a:t>
            </a:r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/>
              <a:t>Д</a:t>
            </a:r>
            <a:r>
              <a:rPr lang="ru-RU" b="1" dirty="0" smtClean="0"/>
              <a:t>уховых </a:t>
            </a:r>
            <a:r>
              <a:rPr lang="ru-RU" b="1" dirty="0"/>
              <a:t>и ударных инструментов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2103" y="125062"/>
            <a:ext cx="10515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 по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объединениям преподавателей ДШИ 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71069"/>
              </p:ext>
            </p:extLst>
          </p:nvPr>
        </p:nvGraphicFramePr>
        <p:xfrm>
          <a:off x="273131" y="1349685"/>
          <a:ext cx="11388169" cy="356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6415">
                  <a:extLst>
                    <a:ext uri="{9D8B030D-6E8A-4147-A177-3AD203B41FA5}">
                      <a16:colId xmlns:a16="http://schemas.microsoft.com/office/drawing/2014/main" val="2908661719"/>
                    </a:ext>
                  </a:extLst>
                </a:gridCol>
                <a:gridCol w="1621754">
                  <a:extLst>
                    <a:ext uri="{9D8B030D-6E8A-4147-A177-3AD203B41FA5}">
                      <a16:colId xmlns:a16="http://schemas.microsoft.com/office/drawing/2014/main" val="2760526817"/>
                    </a:ext>
                  </a:extLst>
                </a:gridCol>
              </a:tblGrid>
              <a:tr h="128127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Курсы повышения квалификации для преподавателей по классу домры и балалайки учреждений дополнительного образования, профессиональных образовательных организаций отрасли «Культура» по дополнительной профессиональной образовательной программе «Традиционные методики и современные технологии в классе домры и балалайки». Объем –36 часов.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19928"/>
                  </a:ext>
                </a:extLst>
              </a:tr>
              <a:tr h="75684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фестиваль юных исполнителей на народных инструментах «Грани таланта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ноября 2022 года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89406"/>
                  </a:ext>
                </a:extLst>
              </a:tr>
              <a:tr h="1025018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Межрегиональный конкурс  оркестров и ансамблей русских народных инструментов «Созвучие струн» среди  учащихся учреждений дополнительного образования и профессиональных образовательных учреждений отрасли «Культура»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 апреля 2023 года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038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0289"/>
              </p:ext>
            </p:extLst>
          </p:nvPr>
        </p:nvGraphicFramePr>
        <p:xfrm>
          <a:off x="348883" y="5547944"/>
          <a:ext cx="11312417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0663">
                  <a:extLst>
                    <a:ext uri="{9D8B030D-6E8A-4147-A177-3AD203B41FA5}">
                      <a16:colId xmlns:a16="http://schemas.microsoft.com/office/drawing/2014/main" val="1209654456"/>
                    </a:ext>
                  </a:extLst>
                </a:gridCol>
                <a:gridCol w="1621754">
                  <a:extLst>
                    <a:ext uri="{9D8B030D-6E8A-4147-A177-3AD203B41FA5}">
                      <a16:colId xmlns:a16="http://schemas.microsoft.com/office/drawing/2014/main" val="928041001"/>
                    </a:ext>
                  </a:extLst>
                </a:gridCol>
              </a:tblGrid>
              <a:tr h="1002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Межрегиональный конкурс духовых оркестров и ансамблей «Медные трубы Поволжья» среди учащихся учреждений дополнительного образования и профессиональных образовательных учреждений отрасли «Культура»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мая 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251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1" y="729674"/>
            <a:ext cx="11661569" cy="58492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Художественное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912103" y="125062"/>
            <a:ext cx="10515600" cy="5170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 по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объединениям преподавателей ДШИ 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66988"/>
              </p:ext>
            </p:extLst>
          </p:nvPr>
        </p:nvGraphicFramePr>
        <p:xfrm>
          <a:off x="378692" y="1283859"/>
          <a:ext cx="11556008" cy="536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0737">
                  <a:extLst>
                    <a:ext uri="{9D8B030D-6E8A-4147-A177-3AD203B41FA5}">
                      <a16:colId xmlns:a16="http://schemas.microsoft.com/office/drawing/2014/main" val="3627919708"/>
                    </a:ext>
                  </a:extLst>
                </a:gridCol>
                <a:gridCol w="2105271">
                  <a:extLst>
                    <a:ext uri="{9D8B030D-6E8A-4147-A177-3AD203B41FA5}">
                      <a16:colId xmlns:a16="http://schemas.microsoft.com/office/drawing/2014/main" val="2220491307"/>
                    </a:ext>
                  </a:extLst>
                </a:gridCol>
              </a:tblGrid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Региональные выставки детского творчества учащихся ДХШ и художественных отделений ДШИ.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541345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Региональный этап Всероссийской культурно-просветительской акции для одарённых детей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«Всероссийский фестиваль юных художников «УНИКУМ»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Август - Сентябрь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666103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Региональная выставка-конкурс детских художественных работ, посвященная 350-летию со дня рождения Петра </a:t>
                      </a: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ru-RU" sz="1400" dirty="0">
                          <a:effectLst/>
                        </a:rPr>
                        <a:t>(Передвижная)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 ноября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913007"/>
                  </a:ext>
                </a:extLst>
              </a:tr>
              <a:tr h="77101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Курсы повышения квалификации для преподавателей детских художественных школ, художественных отделений детских школ искусств по дополнительной профессиональной образовательной программе: «Преподаватель ДПИ» в объеме 36 часов. (Очно)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 - декабрь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65698"/>
                  </a:ext>
                </a:extLst>
              </a:tr>
              <a:tr h="77101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«Воинам земли русской» Виртуальная региональная выставка творческих работ учащихся ДХШ, художественных отделений ДШИ и художественных студий Костромской области, посвященная празднованию Дня неизвестного солдата и Дня Героев Отечества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 декабря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087757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Виртуальная региональная выставка творческих работ учащихся ДХШ и художественных отделений ДШИ: сюжетная композиция на тему: «Зимние забавы»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 декабря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545181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V Открытая региональная олимпиада по живописи среди обучающихся ДХШ и художественных отделений ДШИ Костромской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февраля 2023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42690"/>
                  </a:ext>
                </a:extLst>
              </a:tr>
              <a:tr h="77101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Региональная выставка-конкурс детского рисунка среди учащихся ДХШ, художественных отделений ДШИ, изостудий Костромской области «Мой любимый литературный герой пьесы А.Н. Островского», посвященная празднованию 200-летия со дня рождения А. Н. Островского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апреля 2023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825934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>
                          <a:effectLst/>
                        </a:rPr>
                        <a:t>Выставка художественного творчества преподавателей художественных отделений ДШИ, ДХШ Костромской области «Многообразие натюрморта»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06 – 31 марта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13413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1" y="738909"/>
            <a:ext cx="11661569" cy="58400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Хоровое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 smtClean="0"/>
              <a:t>Класс фольклора</a:t>
            </a:r>
          </a:p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 smtClean="0"/>
              <a:t>Теория музыки</a:t>
            </a:r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b="1" dirty="0" smtClean="0"/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46115" y="284020"/>
            <a:ext cx="10515600" cy="5170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 по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объединениям преподавателей ДШИ 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09088"/>
              </p:ext>
            </p:extLst>
          </p:nvPr>
        </p:nvGraphicFramePr>
        <p:xfrm>
          <a:off x="357238" y="1283325"/>
          <a:ext cx="11593417" cy="2116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9460">
                  <a:extLst>
                    <a:ext uri="{9D8B030D-6E8A-4147-A177-3AD203B41FA5}">
                      <a16:colId xmlns:a16="http://schemas.microsoft.com/office/drawing/2014/main" val="3829533750"/>
                    </a:ext>
                  </a:extLst>
                </a:gridCol>
                <a:gridCol w="2283957">
                  <a:extLst>
                    <a:ext uri="{9D8B030D-6E8A-4147-A177-3AD203B41FA5}">
                      <a16:colId xmlns:a16="http://schemas.microsoft.com/office/drawing/2014/main" val="35381013"/>
                    </a:ext>
                  </a:extLst>
                </a:gridCol>
              </a:tblGrid>
              <a:tr h="79577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>
                          <a:effectLst/>
                        </a:rPr>
                        <a:t>Дистанционные курсы повышения квалификации по дополнительной профессиональной образовательной программе «Теория и практика преподавания вокально-хорового искусства: традиции и новаторство</a:t>
                      </a:r>
                      <a:r>
                        <a:rPr lang="ru-RU" sz="1400" b="1" dirty="0" smtClean="0">
                          <a:effectLst/>
                        </a:rPr>
                        <a:t>», 36 </a:t>
                      </a:r>
                      <a:r>
                        <a:rPr lang="ru-RU" sz="1400" b="1" dirty="0">
                          <a:effectLst/>
                        </a:rPr>
                        <a:t>ч., на электронной образовательной платформе КОУМЦ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Октябрь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 2022г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00974"/>
                  </a:ext>
                </a:extLst>
              </a:tr>
              <a:tr h="525216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>
                          <a:effectLst/>
                        </a:rPr>
                        <a:t>Региональный конкурс солистов и вокальных ансамблей учащихся ДМШ и ДШИ Костромской области «Наполним музыкой сердца»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Февраль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2023г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9070"/>
                  </a:ext>
                </a:extLst>
              </a:tr>
              <a:tr h="79577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>
                          <a:effectLst/>
                        </a:rPr>
                        <a:t>Межрегиональный конкурс  академических хоровых коллективов детских музыкальных школ, детских школ искусств, посвященный 78-летию Победы в Великой Отечественной войне 1941-1945 гг.(Дополнительный конкурс на лучшее исполнение песни «Журавли» Я. Френкеля)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 апреля 2023г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C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1713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35347"/>
              </p:ext>
            </p:extLst>
          </p:nvPr>
        </p:nvGraphicFramePr>
        <p:xfrm>
          <a:off x="349260" y="3792078"/>
          <a:ext cx="11593417" cy="95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5783">
                  <a:extLst>
                    <a:ext uri="{9D8B030D-6E8A-4147-A177-3AD203B41FA5}">
                      <a16:colId xmlns:a16="http://schemas.microsoft.com/office/drawing/2014/main" val="2210742492"/>
                    </a:ext>
                  </a:extLst>
                </a:gridCol>
                <a:gridCol w="2207634">
                  <a:extLst>
                    <a:ext uri="{9D8B030D-6E8A-4147-A177-3AD203B41FA5}">
                      <a16:colId xmlns:a16="http://schemas.microsoft.com/office/drawing/2014/main" val="1165699221"/>
                    </a:ext>
                  </a:extLst>
                </a:gridCol>
              </a:tblGrid>
              <a:tr h="31065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effectLst/>
                        </a:rPr>
                        <a:t>Флешмоб-конкурс «Богатство народной культуры»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 2022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29375"/>
                  </a:ext>
                </a:extLst>
              </a:tr>
              <a:tr h="640693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effectLst/>
                        </a:rPr>
                        <a:t>Региональный конкурс солистов и вокальных ансамблей учащихся ДМШ и ДШИ Костромской области «Наполним музыкой сердца»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Февраль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2022г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3291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57742"/>
              </p:ext>
            </p:extLst>
          </p:nvPr>
        </p:nvGraphicFramePr>
        <p:xfrm>
          <a:off x="373193" y="5135418"/>
          <a:ext cx="11593417" cy="1304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5351">
                  <a:extLst>
                    <a:ext uri="{9D8B030D-6E8A-4147-A177-3AD203B41FA5}">
                      <a16:colId xmlns:a16="http://schemas.microsoft.com/office/drawing/2014/main" val="244521114"/>
                    </a:ext>
                  </a:extLst>
                </a:gridCol>
                <a:gridCol w="2078066">
                  <a:extLst>
                    <a:ext uri="{9D8B030D-6E8A-4147-A177-3AD203B41FA5}">
                      <a16:colId xmlns:a16="http://schemas.microsoft.com/office/drawing/2014/main" val="2366374485"/>
                    </a:ext>
                  </a:extLst>
                </a:gridCol>
              </a:tblGrid>
              <a:tr h="52198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50" dirty="0">
                          <a:effectLst/>
                        </a:rPr>
                        <a:t>Региональная теоретическая олимпиада среди обучающихся 4-х, 5-х классов (с 7-9 летними сроками обучения) и 3-х, 4-х классов (с 5-летним сроком обучения) ДМШ, ДШИ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ECED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 марта 2023г.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C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19841"/>
                  </a:ext>
                </a:extLst>
              </a:tr>
              <a:tr h="78297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50" dirty="0">
                          <a:effectLst/>
                        </a:rPr>
                        <a:t>«Великий голос России» Олимпиада по музыкально-теоретическим дисциплинам ДШИ, посвященная празднованию 150-летия со дня рождения великого русского певца Ф.И.  Шаляпина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ECED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Апрель 2023г.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C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039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197626"/>
            <a:ext cx="11212945" cy="6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1146</Words>
  <Application>Microsoft Office PowerPoint</Application>
  <PresentationFormat>Широкоэкранный</PresentationFormat>
  <Paragraphs>160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Andale Sans UI</vt:lpstr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обучающие и творческие мероприятия КОУМЦ  </vt:lpstr>
      <vt:lpstr>Презентация PowerPoint</vt:lpstr>
      <vt:lpstr> </vt:lpstr>
      <vt:lpstr>Основные мероприятия по объединениям преподавателей ДШИ 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КОУМЦ</cp:lastModifiedBy>
  <cp:revision>111</cp:revision>
  <dcterms:created xsi:type="dcterms:W3CDTF">2020-08-17T12:25:45Z</dcterms:created>
  <dcterms:modified xsi:type="dcterms:W3CDTF">2022-08-24T09:36:11Z</dcterms:modified>
</cp:coreProperties>
</file>